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 Bold" panose="020B0604020202020204" charset="0"/>
      <p:regular r:id="rId12"/>
    </p:embeddedFont>
    <p:embeddedFont>
      <p:font typeface="Roboto" panose="02000000000000000000" pitchFamily="2" charset="0"/>
      <p:regular r:id="rId13"/>
    </p:embeddedFont>
    <p:embeddedFont>
      <p:font typeface="Roboto Bold" panose="0200000000000000000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BDCD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87150" y="0"/>
            <a:ext cx="6800850" cy="10201275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09567" y="237530"/>
            <a:ext cx="16516080" cy="1776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C0D0F"/>
                </a:solidFill>
                <a:latin typeface="Arimo Bold"/>
                <a:ea typeface="Arimo Bold"/>
                <a:cs typeface="Arimo Bold"/>
                <a:sym typeface="Arimo Bold"/>
              </a:rPr>
              <a:t>Algorithmic Design and Optimization in a Bank Management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567" y="2205920"/>
            <a:ext cx="9445526" cy="51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2587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Course: CSE246 – Algorithms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567" y="8555156"/>
            <a:ext cx="9445526" cy="104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2"/>
              </a:lnSpc>
            </a:pPr>
            <a:r>
              <a:rPr lang="en-US" sz="2587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Instructor: </a:t>
            </a:r>
          </a:p>
          <a:p>
            <a:pPr algn="ctr">
              <a:lnSpc>
                <a:spcPts val="4213"/>
              </a:lnSpc>
            </a:pPr>
            <a:r>
              <a:rPr lang="en-US" sz="2587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Sanzana Karim Lora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567" y="2931862"/>
            <a:ext cx="9445526" cy="4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2387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GROUP NO: 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9567" y="3602013"/>
            <a:ext cx="9773290" cy="511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4"/>
              </a:lnSpc>
            </a:pPr>
            <a:r>
              <a:rPr lang="en-US" sz="22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Name: Md. Khalid Hasan Khan</a:t>
            </a:r>
          </a:p>
          <a:p>
            <a:pPr algn="ctr">
              <a:lnSpc>
                <a:spcPts val="3684"/>
              </a:lnSpc>
            </a:pPr>
            <a:r>
              <a:rPr lang="en-US" sz="22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ID: 2024-1-50-023</a:t>
            </a:r>
          </a:p>
          <a:p>
            <a:pPr algn="ctr">
              <a:lnSpc>
                <a:spcPts val="3684"/>
              </a:lnSpc>
            </a:pPr>
            <a:r>
              <a:rPr lang="en-US" sz="22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Name: Md Shafiullah Azad</a:t>
            </a:r>
          </a:p>
          <a:p>
            <a:pPr algn="ctr">
              <a:lnSpc>
                <a:spcPts val="3684"/>
              </a:lnSpc>
            </a:pPr>
            <a:r>
              <a:rPr lang="en-US" sz="22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ID: 2024-1-50-003</a:t>
            </a:r>
          </a:p>
          <a:p>
            <a:pPr algn="ctr">
              <a:lnSpc>
                <a:spcPts val="3684"/>
              </a:lnSpc>
            </a:pPr>
            <a:r>
              <a:rPr lang="en-US" sz="22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Name: Md Tajriyan Alam</a:t>
            </a:r>
          </a:p>
          <a:p>
            <a:pPr algn="ctr">
              <a:lnSpc>
                <a:spcPts val="3684"/>
              </a:lnSpc>
            </a:pPr>
            <a:r>
              <a:rPr lang="en-US" sz="22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ID: 2024-1-50-031</a:t>
            </a:r>
          </a:p>
          <a:p>
            <a:pPr algn="ctr">
              <a:lnSpc>
                <a:spcPts val="3684"/>
              </a:lnSpc>
            </a:pPr>
            <a:r>
              <a:rPr lang="en-US" sz="22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Name: Fahmida Islam Suchi </a:t>
            </a:r>
          </a:p>
          <a:p>
            <a:pPr algn="ctr">
              <a:lnSpc>
                <a:spcPts val="3684"/>
              </a:lnSpc>
            </a:pPr>
            <a:r>
              <a:rPr lang="en-US" sz="22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ID: 2024-1-50-005</a:t>
            </a:r>
          </a:p>
          <a:p>
            <a:pPr algn="ctr">
              <a:lnSpc>
                <a:spcPts val="3684"/>
              </a:lnSpc>
            </a:pPr>
            <a:endParaRPr lang="en-US" sz="22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3684"/>
              </a:lnSpc>
            </a:pPr>
            <a:endParaRPr lang="en-US" sz="22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3686"/>
              </a:lnSpc>
            </a:pPr>
            <a:endParaRPr lang="en-US" sz="22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BDCD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403449"/>
            <a:ext cx="16303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C0D0F"/>
                </a:solidFill>
                <a:latin typeface="Arimo Bold"/>
                <a:ea typeface="Arimo Bold"/>
                <a:cs typeface="Arimo Bold"/>
                <a:sym typeface="Arimo Bold"/>
              </a:rPr>
              <a:t>Introduction: The Need for Speed &amp; Security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774" y="3948750"/>
            <a:ext cx="1630352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today's financial landscape, banks require systems that are both lightning-fast and highly secure. Our project addresses these critical needs.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5890469"/>
            <a:ext cx="637878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C8CAC1">
                <a:alpha val="24706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98575" y="5943600"/>
            <a:ext cx="425202" cy="531614"/>
            <a:chOff x="0" y="0"/>
            <a:chExt cx="566937" cy="708818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" r="-235" b="-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913632" y="5959227"/>
            <a:ext cx="3693765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Bank Operations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3632" y="6486525"/>
            <a:ext cx="4276874" cy="97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Streamlining daily banking tasks.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44866" y="5890469"/>
            <a:ext cx="637878" cy="637878"/>
            <a:chOff x="0" y="0"/>
            <a:chExt cx="850503" cy="850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C8CAC1">
                <a:alpha val="24706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651204" y="5943600"/>
            <a:ext cx="425203" cy="531614"/>
            <a:chOff x="0" y="0"/>
            <a:chExt cx="566937" cy="70881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7466260" y="5959227"/>
            <a:ext cx="3544044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Security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66260" y="6486525"/>
            <a:ext cx="4276874" cy="97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Protecting sensitive financial data.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097494" y="5890469"/>
            <a:ext cx="637877" cy="637878"/>
            <a:chOff x="0" y="0"/>
            <a:chExt cx="850503" cy="8505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C8CAC1">
                <a:alpha val="24706"/>
              </a:srgbClr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203831" y="5943600"/>
            <a:ext cx="425203" cy="531614"/>
            <a:chOff x="0" y="0"/>
            <a:chExt cx="566937" cy="708818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566928" cy="708787"/>
            </a:xfrm>
            <a:custGeom>
              <a:avLst/>
              <a:gdLst/>
              <a:ahLst/>
              <a:cxnLst/>
              <a:rect l="l" t="t" r="r" b="b"/>
              <a:pathLst>
                <a:path w="566928" h="708787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r="-235" b="-4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3018889" y="5959227"/>
            <a:ext cx="3544044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Efficiency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18889" y="6486525"/>
            <a:ext cx="4276874" cy="97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Ensuring rapid transaction processing.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BDCD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488132"/>
            <a:ext cx="8345240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C0D0F"/>
                </a:solidFill>
                <a:latin typeface="Arimo Bold"/>
                <a:ea typeface="Arimo Bold"/>
                <a:cs typeface="Arimo Bold"/>
                <a:sym typeface="Arimo Bold"/>
              </a:rPr>
              <a:t>Project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774" y="3147938"/>
            <a:ext cx="16303526" cy="50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25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Bank Management System aims to deliver key functionalities with optimal performance and reliability.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4972050"/>
            <a:ext cx="5245447" cy="2993529"/>
            <a:chOff x="0" y="0"/>
            <a:chExt cx="6993930" cy="39913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93890" cy="3991356"/>
            </a:xfrm>
            <a:custGeom>
              <a:avLst/>
              <a:gdLst/>
              <a:ahLst/>
              <a:cxnLst/>
              <a:rect l="l" t="t" r="r" b="b"/>
              <a:pathLst>
                <a:path w="6993890" h="399135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47516"/>
                  </a:lnTo>
                  <a:cubicBezTo>
                    <a:pt x="6993890" y="3882136"/>
                    <a:pt x="6884670" y="3991356"/>
                    <a:pt x="6750050" y="3991356"/>
                  </a:cubicBezTo>
                  <a:lnTo>
                    <a:pt x="243840" y="3991356"/>
                  </a:lnTo>
                  <a:cubicBezTo>
                    <a:pt x="109220" y="3991356"/>
                    <a:pt x="0" y="3882136"/>
                    <a:pt x="0" y="3747516"/>
                  </a:cubicBezTo>
                  <a:close/>
                </a:path>
              </a:pathLst>
            </a:custGeom>
            <a:solidFill>
              <a:srgbClr val="DBDCD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92238" y="4933950"/>
            <a:ext cx="5245447" cy="152400"/>
            <a:chOff x="0" y="0"/>
            <a:chExt cx="6993930" cy="20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4017" cy="203327"/>
            </a:xfrm>
            <a:custGeom>
              <a:avLst/>
              <a:gdLst/>
              <a:ahLst/>
              <a:cxnLst/>
              <a:rect l="l" t="t" r="r" b="b"/>
              <a:pathLst>
                <a:path w="6994017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C8CAC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189610" y="4546847"/>
            <a:ext cx="850552" cy="850553"/>
            <a:chOff x="0" y="0"/>
            <a:chExt cx="1134070" cy="11340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C8CAC1">
                <a:alpha val="24706"/>
              </a:srgbClr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444701" y="4759524"/>
            <a:ext cx="340221" cy="425203"/>
            <a:chOff x="0" y="0"/>
            <a:chExt cx="453628" cy="56693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" r="3" b="-1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313855" y="5652195"/>
            <a:ext cx="4151114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Fast Transactions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3855" y="6179492"/>
            <a:ext cx="4602212" cy="97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Enable quick and seamless money movement.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21202" y="4972050"/>
            <a:ext cx="5245447" cy="2993529"/>
            <a:chOff x="0" y="0"/>
            <a:chExt cx="6993930" cy="39913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93890" cy="3991356"/>
            </a:xfrm>
            <a:custGeom>
              <a:avLst/>
              <a:gdLst/>
              <a:ahLst/>
              <a:cxnLst/>
              <a:rect l="l" t="t" r="r" b="b"/>
              <a:pathLst>
                <a:path w="6993890" h="399135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47516"/>
                  </a:lnTo>
                  <a:cubicBezTo>
                    <a:pt x="6993890" y="3882136"/>
                    <a:pt x="6884670" y="3991356"/>
                    <a:pt x="6750050" y="3991356"/>
                  </a:cubicBezTo>
                  <a:lnTo>
                    <a:pt x="243840" y="3991356"/>
                  </a:lnTo>
                  <a:cubicBezTo>
                    <a:pt x="109220" y="3991356"/>
                    <a:pt x="0" y="3882136"/>
                    <a:pt x="0" y="3747516"/>
                  </a:cubicBezTo>
                  <a:close/>
                </a:path>
              </a:pathLst>
            </a:custGeom>
            <a:solidFill>
              <a:srgbClr val="DBDCD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521202" y="4933950"/>
            <a:ext cx="5245447" cy="152400"/>
            <a:chOff x="0" y="0"/>
            <a:chExt cx="6993930" cy="203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94017" cy="203327"/>
            </a:xfrm>
            <a:custGeom>
              <a:avLst/>
              <a:gdLst/>
              <a:ahLst/>
              <a:cxnLst/>
              <a:rect l="l" t="t" r="r" b="b"/>
              <a:pathLst>
                <a:path w="6994017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C8CAC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718575" y="4546847"/>
            <a:ext cx="850552" cy="850553"/>
            <a:chOff x="0" y="0"/>
            <a:chExt cx="1134070" cy="11340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C8CAC1">
                <a:alpha val="24706"/>
              </a:srgbClr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8973666" y="4759524"/>
            <a:ext cx="340221" cy="425203"/>
            <a:chOff x="0" y="0"/>
            <a:chExt cx="453628" cy="566937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r="3" b="-10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6842820" y="5652195"/>
            <a:ext cx="4602212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 Integrity &amp; Security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42820" y="6622405"/>
            <a:ext cx="4602212" cy="97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Maintain accurate and protected financial records.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050166" y="4972050"/>
            <a:ext cx="5245447" cy="2993529"/>
            <a:chOff x="0" y="0"/>
            <a:chExt cx="6993930" cy="399137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93890" cy="3991356"/>
            </a:xfrm>
            <a:custGeom>
              <a:avLst/>
              <a:gdLst/>
              <a:ahLst/>
              <a:cxnLst/>
              <a:rect l="l" t="t" r="r" b="b"/>
              <a:pathLst>
                <a:path w="6993890" h="3991356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47516"/>
                  </a:lnTo>
                  <a:cubicBezTo>
                    <a:pt x="6993890" y="3882136"/>
                    <a:pt x="6884670" y="3991356"/>
                    <a:pt x="6750050" y="3991356"/>
                  </a:cubicBezTo>
                  <a:lnTo>
                    <a:pt x="243840" y="3991356"/>
                  </a:lnTo>
                  <a:cubicBezTo>
                    <a:pt x="109220" y="3991356"/>
                    <a:pt x="0" y="3882136"/>
                    <a:pt x="0" y="3747516"/>
                  </a:cubicBezTo>
                  <a:close/>
                </a:path>
              </a:pathLst>
            </a:custGeom>
            <a:solidFill>
              <a:srgbClr val="DBDCD4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50166" y="4933950"/>
            <a:ext cx="5245447" cy="152400"/>
            <a:chOff x="0" y="0"/>
            <a:chExt cx="6993930" cy="203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94017" cy="203327"/>
            </a:xfrm>
            <a:custGeom>
              <a:avLst/>
              <a:gdLst/>
              <a:ahLst/>
              <a:cxnLst/>
              <a:rect l="l" t="t" r="r" b="b"/>
              <a:pathLst>
                <a:path w="6994017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C8CAC1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247540" y="4546847"/>
            <a:ext cx="850553" cy="850553"/>
            <a:chOff x="0" y="0"/>
            <a:chExt cx="1134070" cy="113407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C8CAC1">
                <a:alpha val="24706"/>
              </a:srgbClr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4502631" y="4759524"/>
            <a:ext cx="340221" cy="425203"/>
            <a:chOff x="0" y="0"/>
            <a:chExt cx="453628" cy="566937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r="3" b="-10"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2371784" y="5652195"/>
            <a:ext cx="4602213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Efficient Algorithms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71784" y="6622405"/>
            <a:ext cx="4602213" cy="97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Utilize optimized algorithms for core processes.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BDCD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6465" y="564207"/>
            <a:ext cx="9506545" cy="72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1">
                <a:solidFill>
                  <a:srgbClr val="0C0D0F"/>
                </a:solidFill>
                <a:latin typeface="Arimo Bold"/>
                <a:ea typeface="Arimo Bold"/>
                <a:cs typeface="Arimo Bold"/>
                <a:sym typeface="Arimo Bold"/>
              </a:rPr>
              <a:t>Core Features of Our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044" y="1394896"/>
            <a:ext cx="9059387" cy="112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system provides essential banking operations for both users and administrators.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3611" y="2862701"/>
            <a:ext cx="8110389" cy="4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Accounts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531304"/>
            <a:ext cx="8110389" cy="4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Deposit / Withdraw / Transfer Funds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611" y="5352853"/>
            <a:ext cx="8110389" cy="4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Admin &amp; User Login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709756"/>
            <a:ext cx="8110389" cy="4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EMI Calculator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825852" y="789438"/>
            <a:ext cx="8110389" cy="8110389"/>
            <a:chOff x="0" y="0"/>
            <a:chExt cx="10813852" cy="10813852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0813796" cy="10813796"/>
            </a:xfrm>
            <a:custGeom>
              <a:avLst/>
              <a:gdLst/>
              <a:ahLst/>
              <a:cxnLst/>
              <a:rect l="l" t="t" r="r" b="b"/>
              <a:pathLst>
                <a:path w="10813796" h="10813796">
                  <a:moveTo>
                    <a:pt x="0" y="0"/>
                  </a:moveTo>
                  <a:lnTo>
                    <a:pt x="10813796" y="0"/>
                  </a:lnTo>
                  <a:lnTo>
                    <a:pt x="10813796" y="10813796"/>
                  </a:lnTo>
                  <a:lnTo>
                    <a:pt x="0" y="10813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BDCD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6465" y="564207"/>
            <a:ext cx="11928276" cy="72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1">
                <a:solidFill>
                  <a:srgbClr val="0C0D0F"/>
                </a:solidFill>
                <a:latin typeface="Arimo Bold"/>
                <a:ea typeface="Arimo Bold"/>
                <a:cs typeface="Arimo Bold"/>
                <a:sym typeface="Arimo Bold"/>
              </a:rPr>
              <a:t>Algorithms Used for Optimization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6465" y="1591270"/>
            <a:ext cx="1675507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implemented specific algorithms to ensure the system's efficiency and scalability.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2193244"/>
            <a:ext cx="8110389" cy="8110389"/>
            <a:chOff x="0" y="0"/>
            <a:chExt cx="10813852" cy="1081385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0813796" cy="10813796"/>
            </a:xfrm>
            <a:custGeom>
              <a:avLst/>
              <a:gdLst/>
              <a:ahLst/>
              <a:cxnLst/>
              <a:rect l="l" t="t" r="r" b="b"/>
              <a:pathLst>
                <a:path w="10813796" h="10813796">
                  <a:moveTo>
                    <a:pt x="0" y="0"/>
                  </a:moveTo>
                  <a:lnTo>
                    <a:pt x="10813796" y="0"/>
                  </a:lnTo>
                  <a:lnTo>
                    <a:pt x="10813796" y="10813796"/>
                  </a:lnTo>
                  <a:lnTo>
                    <a:pt x="0" y="10813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20671" y="2404170"/>
            <a:ext cx="8110389" cy="4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Merge Sort: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sorting account numbers efficiently.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20671" y="3025677"/>
            <a:ext cx="8110389" cy="4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Quick Sort: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organizing account balances.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20671" y="3744369"/>
            <a:ext cx="8110389" cy="4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Search Algorithms: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For quick account lookups.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20671" y="4449620"/>
            <a:ext cx="8110389" cy="4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Priority Queue (concept):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 manage service order.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BDCD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504480"/>
            <a:ext cx="14340929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C0D0F"/>
                </a:solidFill>
                <a:latin typeface="Arimo Bold"/>
                <a:ea typeface="Arimo Bold"/>
                <a:cs typeface="Arimo Bold"/>
                <a:sym typeface="Arimo Bold"/>
              </a:rPr>
              <a:t>Understanding Time Complexity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02372"/>
            <a:ext cx="16303526" cy="47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Analyzing time complexity helps us predict system performance under various loads.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5439370"/>
            <a:ext cx="16303526" cy="1633686"/>
            <a:chOff x="0" y="0"/>
            <a:chExt cx="21738035" cy="21782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7954" cy="2178177"/>
            </a:xfrm>
            <a:custGeom>
              <a:avLst/>
              <a:gdLst/>
              <a:ahLst/>
              <a:cxnLst/>
              <a:rect l="l" t="t" r="r" b="b"/>
              <a:pathLst>
                <a:path w="21737954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21681312" y="0"/>
                  </a:lnTo>
                  <a:cubicBezTo>
                    <a:pt x="21712681" y="0"/>
                    <a:pt x="21737954" y="25400"/>
                    <a:pt x="21737954" y="56642"/>
                  </a:cubicBezTo>
                  <a:lnTo>
                    <a:pt x="21737954" y="2121535"/>
                  </a:lnTo>
                  <a:cubicBezTo>
                    <a:pt x="21737954" y="2152904"/>
                    <a:pt x="21712554" y="2178177"/>
                    <a:pt x="21681312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D2D3C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92238" y="5439370"/>
            <a:ext cx="5434459" cy="1633686"/>
            <a:chOff x="0" y="0"/>
            <a:chExt cx="7245945" cy="21782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45858" cy="2178177"/>
            </a:xfrm>
            <a:custGeom>
              <a:avLst/>
              <a:gdLst/>
              <a:ahLst/>
              <a:cxnLst/>
              <a:rect l="l" t="t" r="r" b="b"/>
              <a:pathLst>
                <a:path w="7245858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189216" y="0"/>
                  </a:lnTo>
                  <a:cubicBezTo>
                    <a:pt x="7220585" y="0"/>
                    <a:pt x="7245858" y="25400"/>
                    <a:pt x="7245858" y="56642"/>
                  </a:cubicBezTo>
                  <a:lnTo>
                    <a:pt x="7245858" y="2121535"/>
                  </a:lnTo>
                  <a:cubicBezTo>
                    <a:pt x="7245858" y="2152904"/>
                    <a:pt x="7220458" y="2178177"/>
                    <a:pt x="7189216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D2D3C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75755" y="5694313"/>
            <a:ext cx="3544044" cy="45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Lookup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5755" y="6231136"/>
            <a:ext cx="4442222" cy="4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O(1) / O(n)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26696" y="5439370"/>
            <a:ext cx="5434459" cy="1633686"/>
            <a:chOff x="0" y="0"/>
            <a:chExt cx="7245945" cy="21782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45985" cy="2178304"/>
            </a:xfrm>
            <a:custGeom>
              <a:avLst/>
              <a:gdLst/>
              <a:ahLst/>
              <a:cxnLst/>
              <a:rect l="l" t="t" r="r" b="b"/>
              <a:pathLst>
                <a:path w="7245985" h="2178304">
                  <a:moveTo>
                    <a:pt x="0" y="0"/>
                  </a:moveTo>
                  <a:lnTo>
                    <a:pt x="7245985" y="0"/>
                  </a:lnTo>
                  <a:lnTo>
                    <a:pt x="7245985" y="2178304"/>
                  </a:lnTo>
                  <a:lnTo>
                    <a:pt x="0" y="2178304"/>
                  </a:lnTo>
                  <a:close/>
                </a:path>
              </a:pathLst>
            </a:custGeom>
            <a:solidFill>
              <a:srgbClr val="D2D3C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426696" y="5439370"/>
            <a:ext cx="38100" cy="1633686"/>
            <a:chOff x="0" y="0"/>
            <a:chExt cx="50800" cy="21782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800" cy="2178304"/>
            </a:xfrm>
            <a:custGeom>
              <a:avLst/>
              <a:gdLst/>
              <a:ahLst/>
              <a:cxnLst/>
              <a:rect l="l" t="t" r="r" b="b"/>
              <a:pathLst>
                <a:path w="50800" h="21783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2152904"/>
                  </a:lnTo>
                  <a:cubicBezTo>
                    <a:pt x="50800" y="2166874"/>
                    <a:pt x="39370" y="2178304"/>
                    <a:pt x="25400" y="2178304"/>
                  </a:cubicBezTo>
                  <a:cubicBezTo>
                    <a:pt x="11430" y="2178304"/>
                    <a:pt x="0" y="2166874"/>
                    <a:pt x="0" y="2152904"/>
                  </a:cubicBezTo>
                  <a:close/>
                </a:path>
              </a:pathLst>
            </a:custGeom>
            <a:solidFill>
              <a:srgbClr val="AEB0A7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7135416" y="5694313"/>
            <a:ext cx="3544044" cy="45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Sorting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35416" y="6231136"/>
            <a:ext cx="4017020" cy="4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O(n log n)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053286" y="5882729"/>
            <a:ext cx="746820" cy="746820"/>
            <a:chOff x="0" y="0"/>
            <a:chExt cx="995760" cy="995760"/>
          </a:xfrm>
        </p:grpSpPr>
        <p:sp>
          <p:nvSpPr>
            <p:cNvPr id="21" name="Freeform 21"/>
            <p:cNvSpPr/>
            <p:nvPr/>
          </p:nvSpPr>
          <p:spPr>
            <a:xfrm>
              <a:off x="25400" y="2540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888238" y="0"/>
                  </a:lnTo>
                  <a:cubicBezTo>
                    <a:pt x="919607" y="0"/>
                    <a:pt x="945007" y="25400"/>
                    <a:pt x="945007" y="56769"/>
                  </a:cubicBezTo>
                  <a:lnTo>
                    <a:pt x="945007" y="888238"/>
                  </a:lnTo>
                  <a:cubicBezTo>
                    <a:pt x="945007" y="919607"/>
                    <a:pt x="919607" y="945007"/>
                    <a:pt x="888238" y="945007"/>
                  </a:cubicBezTo>
                  <a:lnTo>
                    <a:pt x="56769" y="945007"/>
                  </a:lnTo>
                  <a:cubicBezTo>
                    <a:pt x="25400" y="945007"/>
                    <a:pt x="0" y="919607"/>
                    <a:pt x="0" y="888238"/>
                  </a:cubicBezTo>
                  <a:close/>
                </a:path>
              </a:pathLst>
            </a:custGeom>
            <a:solidFill>
              <a:srgbClr val="DBDCD4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995807" cy="995807"/>
            </a:xfrm>
            <a:custGeom>
              <a:avLst/>
              <a:gdLst/>
              <a:ahLst/>
              <a:cxnLst/>
              <a:rect l="l" t="t" r="r" b="b"/>
              <a:pathLst>
                <a:path w="995807" h="995807">
                  <a:moveTo>
                    <a:pt x="0" y="82169"/>
                  </a:moveTo>
                  <a:cubicBezTo>
                    <a:pt x="0" y="36703"/>
                    <a:pt x="36703" y="0"/>
                    <a:pt x="82169" y="0"/>
                  </a:cubicBezTo>
                  <a:lnTo>
                    <a:pt x="913638" y="0"/>
                  </a:lnTo>
                  <a:lnTo>
                    <a:pt x="913638" y="25400"/>
                  </a:lnTo>
                  <a:lnTo>
                    <a:pt x="913638" y="0"/>
                  </a:lnTo>
                  <a:cubicBezTo>
                    <a:pt x="958977" y="0"/>
                    <a:pt x="995807" y="36703"/>
                    <a:pt x="995807" y="82169"/>
                  </a:cubicBezTo>
                  <a:lnTo>
                    <a:pt x="970407" y="82169"/>
                  </a:lnTo>
                  <a:lnTo>
                    <a:pt x="995807" y="82169"/>
                  </a:lnTo>
                  <a:lnTo>
                    <a:pt x="995807" y="913638"/>
                  </a:lnTo>
                  <a:lnTo>
                    <a:pt x="970407" y="913638"/>
                  </a:lnTo>
                  <a:lnTo>
                    <a:pt x="995807" y="913638"/>
                  </a:lnTo>
                  <a:cubicBezTo>
                    <a:pt x="995807" y="958977"/>
                    <a:pt x="959104" y="995807"/>
                    <a:pt x="913638" y="995807"/>
                  </a:cubicBezTo>
                  <a:lnTo>
                    <a:pt x="913638" y="970407"/>
                  </a:lnTo>
                  <a:lnTo>
                    <a:pt x="913638" y="995807"/>
                  </a:lnTo>
                  <a:lnTo>
                    <a:pt x="82169" y="995807"/>
                  </a:lnTo>
                  <a:lnTo>
                    <a:pt x="82169" y="970407"/>
                  </a:lnTo>
                  <a:lnTo>
                    <a:pt x="82169" y="995807"/>
                  </a:lnTo>
                  <a:cubicBezTo>
                    <a:pt x="36703" y="995807"/>
                    <a:pt x="0" y="958977"/>
                    <a:pt x="0" y="913638"/>
                  </a:cubicBezTo>
                  <a:lnTo>
                    <a:pt x="0" y="82169"/>
                  </a:lnTo>
                  <a:lnTo>
                    <a:pt x="25400" y="82169"/>
                  </a:lnTo>
                  <a:lnTo>
                    <a:pt x="0" y="82169"/>
                  </a:lnTo>
                  <a:moveTo>
                    <a:pt x="50800" y="82169"/>
                  </a:moveTo>
                  <a:lnTo>
                    <a:pt x="50800" y="913638"/>
                  </a:lnTo>
                  <a:lnTo>
                    <a:pt x="25400" y="913638"/>
                  </a:lnTo>
                  <a:lnTo>
                    <a:pt x="50800" y="913638"/>
                  </a:lnTo>
                  <a:cubicBezTo>
                    <a:pt x="50800" y="930910"/>
                    <a:pt x="64770" y="945007"/>
                    <a:pt x="82169" y="945007"/>
                  </a:cubicBezTo>
                  <a:lnTo>
                    <a:pt x="913638" y="945007"/>
                  </a:lnTo>
                  <a:cubicBezTo>
                    <a:pt x="930910" y="945007"/>
                    <a:pt x="945007" y="931037"/>
                    <a:pt x="945007" y="913638"/>
                  </a:cubicBezTo>
                  <a:lnTo>
                    <a:pt x="945007" y="82169"/>
                  </a:lnTo>
                  <a:cubicBezTo>
                    <a:pt x="945007" y="64770"/>
                    <a:pt x="930910" y="50800"/>
                    <a:pt x="913638" y="50800"/>
                  </a:cubicBezTo>
                  <a:lnTo>
                    <a:pt x="82169" y="50800"/>
                  </a:lnTo>
                  <a:lnTo>
                    <a:pt x="82169" y="25400"/>
                  </a:lnTo>
                  <a:lnTo>
                    <a:pt x="82169" y="50800"/>
                  </a:lnTo>
                  <a:cubicBezTo>
                    <a:pt x="64770" y="50800"/>
                    <a:pt x="50800" y="64770"/>
                    <a:pt x="50800" y="82169"/>
                  </a:cubicBezTo>
                  <a:close/>
                </a:path>
              </a:pathLst>
            </a:custGeom>
            <a:solidFill>
              <a:srgbClr val="AEB0A7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249441" y="6034682"/>
            <a:ext cx="354360" cy="442912"/>
            <a:chOff x="0" y="0"/>
            <a:chExt cx="472480" cy="59055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72440" cy="590550"/>
            </a:xfrm>
            <a:custGeom>
              <a:avLst/>
              <a:gdLst/>
              <a:ahLst/>
              <a:cxnLst/>
              <a:rect l="l" t="t" r="r" b="b"/>
              <a:pathLst>
                <a:path w="472440" h="590550">
                  <a:moveTo>
                    <a:pt x="0" y="0"/>
                  </a:moveTo>
                  <a:lnTo>
                    <a:pt x="472440" y="0"/>
                  </a:lnTo>
                  <a:lnTo>
                    <a:pt x="472440" y="590550"/>
                  </a:lnTo>
                  <a:lnTo>
                    <a:pt x="0" y="59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15" r="-8" b="-815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1861155" y="5439370"/>
            <a:ext cx="5434459" cy="1633686"/>
            <a:chOff x="0" y="0"/>
            <a:chExt cx="7245945" cy="21782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45985" cy="2178304"/>
            </a:xfrm>
            <a:custGeom>
              <a:avLst/>
              <a:gdLst/>
              <a:ahLst/>
              <a:cxnLst/>
              <a:rect l="l" t="t" r="r" b="b"/>
              <a:pathLst>
                <a:path w="7245985" h="2178304">
                  <a:moveTo>
                    <a:pt x="0" y="0"/>
                  </a:moveTo>
                  <a:lnTo>
                    <a:pt x="7245985" y="0"/>
                  </a:lnTo>
                  <a:lnTo>
                    <a:pt x="7245985" y="2178304"/>
                  </a:lnTo>
                  <a:lnTo>
                    <a:pt x="0" y="2178304"/>
                  </a:lnTo>
                  <a:close/>
                </a:path>
              </a:pathLst>
            </a:custGeom>
            <a:solidFill>
              <a:srgbClr val="D2D3C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1861155" y="5439370"/>
            <a:ext cx="38100" cy="1633686"/>
            <a:chOff x="0" y="0"/>
            <a:chExt cx="50800" cy="2178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800" cy="2178304"/>
            </a:xfrm>
            <a:custGeom>
              <a:avLst/>
              <a:gdLst/>
              <a:ahLst/>
              <a:cxnLst/>
              <a:rect l="l" t="t" r="r" b="b"/>
              <a:pathLst>
                <a:path w="50800" h="21783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2152904"/>
                  </a:lnTo>
                  <a:cubicBezTo>
                    <a:pt x="50800" y="2166874"/>
                    <a:pt x="39370" y="2178304"/>
                    <a:pt x="25400" y="2178304"/>
                  </a:cubicBezTo>
                  <a:cubicBezTo>
                    <a:pt x="11430" y="2178304"/>
                    <a:pt x="0" y="2166874"/>
                    <a:pt x="0" y="2152904"/>
                  </a:cubicBezTo>
                  <a:close/>
                </a:path>
              </a:pathLst>
            </a:custGeom>
            <a:solidFill>
              <a:srgbClr val="AEB0A7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2569875" y="5694313"/>
            <a:ext cx="3544044" cy="45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Queue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69875" y="6231136"/>
            <a:ext cx="4442222" cy="4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O(log n)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1487745" y="5882729"/>
            <a:ext cx="746820" cy="746820"/>
            <a:chOff x="0" y="0"/>
            <a:chExt cx="995760" cy="995760"/>
          </a:xfrm>
        </p:grpSpPr>
        <p:sp>
          <p:nvSpPr>
            <p:cNvPr id="32" name="Freeform 32"/>
            <p:cNvSpPr/>
            <p:nvPr/>
          </p:nvSpPr>
          <p:spPr>
            <a:xfrm>
              <a:off x="25400" y="2540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888238" y="0"/>
                  </a:lnTo>
                  <a:cubicBezTo>
                    <a:pt x="919607" y="0"/>
                    <a:pt x="945007" y="25400"/>
                    <a:pt x="945007" y="56769"/>
                  </a:cubicBezTo>
                  <a:lnTo>
                    <a:pt x="945007" y="888238"/>
                  </a:lnTo>
                  <a:cubicBezTo>
                    <a:pt x="945007" y="919607"/>
                    <a:pt x="919607" y="945007"/>
                    <a:pt x="888238" y="945007"/>
                  </a:cubicBezTo>
                  <a:lnTo>
                    <a:pt x="56769" y="945007"/>
                  </a:lnTo>
                  <a:cubicBezTo>
                    <a:pt x="25400" y="945007"/>
                    <a:pt x="0" y="919607"/>
                    <a:pt x="0" y="888238"/>
                  </a:cubicBezTo>
                  <a:close/>
                </a:path>
              </a:pathLst>
            </a:custGeom>
            <a:solidFill>
              <a:srgbClr val="DBDCD4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995807" cy="995807"/>
            </a:xfrm>
            <a:custGeom>
              <a:avLst/>
              <a:gdLst/>
              <a:ahLst/>
              <a:cxnLst/>
              <a:rect l="l" t="t" r="r" b="b"/>
              <a:pathLst>
                <a:path w="995807" h="995807">
                  <a:moveTo>
                    <a:pt x="0" y="82169"/>
                  </a:moveTo>
                  <a:cubicBezTo>
                    <a:pt x="0" y="36703"/>
                    <a:pt x="36703" y="0"/>
                    <a:pt x="82169" y="0"/>
                  </a:cubicBezTo>
                  <a:lnTo>
                    <a:pt x="913638" y="0"/>
                  </a:lnTo>
                  <a:lnTo>
                    <a:pt x="913638" y="25400"/>
                  </a:lnTo>
                  <a:lnTo>
                    <a:pt x="913638" y="0"/>
                  </a:lnTo>
                  <a:cubicBezTo>
                    <a:pt x="958977" y="0"/>
                    <a:pt x="995807" y="36703"/>
                    <a:pt x="995807" y="82169"/>
                  </a:cubicBezTo>
                  <a:lnTo>
                    <a:pt x="970407" y="82169"/>
                  </a:lnTo>
                  <a:lnTo>
                    <a:pt x="995807" y="82169"/>
                  </a:lnTo>
                  <a:lnTo>
                    <a:pt x="995807" y="913638"/>
                  </a:lnTo>
                  <a:lnTo>
                    <a:pt x="970407" y="913638"/>
                  </a:lnTo>
                  <a:lnTo>
                    <a:pt x="995807" y="913638"/>
                  </a:lnTo>
                  <a:cubicBezTo>
                    <a:pt x="995807" y="958977"/>
                    <a:pt x="959104" y="995807"/>
                    <a:pt x="913638" y="995807"/>
                  </a:cubicBezTo>
                  <a:lnTo>
                    <a:pt x="913638" y="970407"/>
                  </a:lnTo>
                  <a:lnTo>
                    <a:pt x="913638" y="995807"/>
                  </a:lnTo>
                  <a:lnTo>
                    <a:pt x="82169" y="995807"/>
                  </a:lnTo>
                  <a:lnTo>
                    <a:pt x="82169" y="970407"/>
                  </a:lnTo>
                  <a:lnTo>
                    <a:pt x="82169" y="995807"/>
                  </a:lnTo>
                  <a:cubicBezTo>
                    <a:pt x="36703" y="995807"/>
                    <a:pt x="0" y="958977"/>
                    <a:pt x="0" y="913638"/>
                  </a:cubicBezTo>
                  <a:lnTo>
                    <a:pt x="0" y="82169"/>
                  </a:lnTo>
                  <a:lnTo>
                    <a:pt x="25400" y="82169"/>
                  </a:lnTo>
                  <a:lnTo>
                    <a:pt x="0" y="82169"/>
                  </a:lnTo>
                  <a:moveTo>
                    <a:pt x="50800" y="82169"/>
                  </a:moveTo>
                  <a:lnTo>
                    <a:pt x="50800" y="913638"/>
                  </a:lnTo>
                  <a:lnTo>
                    <a:pt x="25400" y="913638"/>
                  </a:lnTo>
                  <a:lnTo>
                    <a:pt x="50800" y="913638"/>
                  </a:lnTo>
                  <a:cubicBezTo>
                    <a:pt x="50800" y="930910"/>
                    <a:pt x="64770" y="945007"/>
                    <a:pt x="82169" y="945007"/>
                  </a:cubicBezTo>
                  <a:lnTo>
                    <a:pt x="913638" y="945007"/>
                  </a:lnTo>
                  <a:cubicBezTo>
                    <a:pt x="930910" y="945007"/>
                    <a:pt x="945007" y="931037"/>
                    <a:pt x="945007" y="913638"/>
                  </a:cubicBezTo>
                  <a:lnTo>
                    <a:pt x="945007" y="82169"/>
                  </a:lnTo>
                  <a:cubicBezTo>
                    <a:pt x="945007" y="64770"/>
                    <a:pt x="930910" y="50800"/>
                    <a:pt x="913638" y="50800"/>
                  </a:cubicBezTo>
                  <a:lnTo>
                    <a:pt x="82169" y="50800"/>
                  </a:lnTo>
                  <a:lnTo>
                    <a:pt x="82169" y="25400"/>
                  </a:lnTo>
                  <a:lnTo>
                    <a:pt x="82169" y="50800"/>
                  </a:lnTo>
                  <a:cubicBezTo>
                    <a:pt x="64770" y="50800"/>
                    <a:pt x="50800" y="64770"/>
                    <a:pt x="50800" y="82169"/>
                  </a:cubicBezTo>
                  <a:close/>
                </a:path>
              </a:pathLst>
            </a:custGeom>
            <a:solidFill>
              <a:srgbClr val="AEB0A7"/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1683901" y="6034682"/>
            <a:ext cx="354360" cy="442912"/>
            <a:chOff x="0" y="0"/>
            <a:chExt cx="472480" cy="590550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72440" cy="590550"/>
            </a:xfrm>
            <a:custGeom>
              <a:avLst/>
              <a:gdLst/>
              <a:ahLst/>
              <a:cxnLst/>
              <a:rect l="l" t="t" r="r" b="b"/>
              <a:pathLst>
                <a:path w="472440" h="590550">
                  <a:moveTo>
                    <a:pt x="0" y="0"/>
                  </a:moveTo>
                  <a:lnTo>
                    <a:pt x="472440" y="0"/>
                  </a:lnTo>
                  <a:lnTo>
                    <a:pt x="472440" y="590550"/>
                  </a:lnTo>
                  <a:lnTo>
                    <a:pt x="0" y="59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15" r="-8" b="-81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BDCD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6465" y="564207"/>
            <a:ext cx="5892701" cy="72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1">
                <a:solidFill>
                  <a:srgbClr val="0C0D0F"/>
                </a:solidFill>
                <a:latin typeface="Arimo Bold"/>
                <a:ea typeface="Arimo Bold"/>
                <a:cs typeface="Arimo Bold"/>
                <a:sym typeface="Arimo Bold"/>
              </a:rPr>
              <a:t>Results &amp; Testing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6620" y="1594145"/>
            <a:ext cx="8887380" cy="99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4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system has been rigorously tested to ensure robustness and reliability.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743340"/>
            <a:ext cx="8110389" cy="47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Scalability: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Works effectively with 5000+ accounts.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79763"/>
            <a:ext cx="8110389" cy="97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Sorting Validation: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Tested across best, average, and worst-case scenarios.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611" y="4848987"/>
            <a:ext cx="8110389" cy="97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911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Security: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Secure login and transaction processes confirmed.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77631" y="1028700"/>
            <a:ext cx="8310369" cy="8310369"/>
            <a:chOff x="0" y="0"/>
            <a:chExt cx="10813852" cy="1081385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813796" cy="10813796"/>
            </a:xfrm>
            <a:custGeom>
              <a:avLst/>
              <a:gdLst/>
              <a:ahLst/>
              <a:cxnLst/>
              <a:rect l="l" t="t" r="r" b="b"/>
              <a:pathLst>
                <a:path w="10813796" h="10813796">
                  <a:moveTo>
                    <a:pt x="0" y="0"/>
                  </a:moveTo>
                  <a:lnTo>
                    <a:pt x="10813796" y="0"/>
                  </a:lnTo>
                  <a:lnTo>
                    <a:pt x="10813796" y="10813796"/>
                  </a:lnTo>
                  <a:lnTo>
                    <a:pt x="0" y="10813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BDCD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42037" y="971550"/>
            <a:ext cx="1522050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C0D0F"/>
                </a:solidFill>
                <a:latin typeface="Arimo Bold"/>
                <a:ea typeface="Arimo Bold"/>
                <a:cs typeface="Arimo Bold"/>
                <a:sym typeface="Arimo Bold"/>
              </a:rPr>
              <a:t>Conclusion: Algorithms in 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7" y="2899072"/>
            <a:ext cx="1630352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project demonstrates the critical role of algorithms in building secure and efficient banking systems.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3188" y="4933950"/>
            <a:ext cx="5283547" cy="2644528"/>
            <a:chOff x="0" y="0"/>
            <a:chExt cx="7044730" cy="3526037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6993890" cy="3475228"/>
            </a:xfrm>
            <a:custGeom>
              <a:avLst/>
              <a:gdLst/>
              <a:ahLst/>
              <a:cxnLst/>
              <a:rect l="l" t="t" r="r" b="b"/>
              <a:pathLst>
                <a:path w="6993890" h="3475228">
                  <a:moveTo>
                    <a:pt x="0" y="56769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6936740" y="0"/>
                  </a:lnTo>
                  <a:cubicBezTo>
                    <a:pt x="6968236" y="0"/>
                    <a:pt x="6993890" y="25400"/>
                    <a:pt x="6993890" y="56769"/>
                  </a:cubicBezTo>
                  <a:lnTo>
                    <a:pt x="6993890" y="3418459"/>
                  </a:lnTo>
                  <a:cubicBezTo>
                    <a:pt x="6993890" y="3449828"/>
                    <a:pt x="6968363" y="3475228"/>
                    <a:pt x="6936740" y="3475228"/>
                  </a:cubicBezTo>
                  <a:lnTo>
                    <a:pt x="57150" y="3475228"/>
                  </a:lnTo>
                  <a:cubicBezTo>
                    <a:pt x="25654" y="3475228"/>
                    <a:pt x="0" y="3449828"/>
                    <a:pt x="0" y="3418459"/>
                  </a:cubicBezTo>
                  <a:close/>
                </a:path>
              </a:pathLst>
            </a:custGeom>
            <a:solidFill>
              <a:srgbClr val="DBDCD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44690" cy="3526028"/>
            </a:xfrm>
            <a:custGeom>
              <a:avLst/>
              <a:gdLst/>
              <a:ahLst/>
              <a:cxnLst/>
              <a:rect l="l" t="t" r="r" b="b"/>
              <a:pathLst>
                <a:path w="7044690" h="3526028">
                  <a:moveTo>
                    <a:pt x="0" y="82169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6962140" y="0"/>
                  </a:lnTo>
                  <a:lnTo>
                    <a:pt x="6962140" y="25400"/>
                  </a:lnTo>
                  <a:lnTo>
                    <a:pt x="6962140" y="0"/>
                  </a:lnTo>
                  <a:cubicBezTo>
                    <a:pt x="7007606" y="0"/>
                    <a:pt x="7044690" y="36576"/>
                    <a:pt x="7044690" y="82169"/>
                  </a:cubicBezTo>
                  <a:lnTo>
                    <a:pt x="7019290" y="82169"/>
                  </a:lnTo>
                  <a:lnTo>
                    <a:pt x="7044690" y="82169"/>
                  </a:lnTo>
                  <a:lnTo>
                    <a:pt x="7044690" y="3443859"/>
                  </a:lnTo>
                  <a:lnTo>
                    <a:pt x="7019290" y="3443859"/>
                  </a:lnTo>
                  <a:lnTo>
                    <a:pt x="7044690" y="3443859"/>
                  </a:lnTo>
                  <a:cubicBezTo>
                    <a:pt x="7044690" y="3489325"/>
                    <a:pt x="7007606" y="3526028"/>
                    <a:pt x="6962140" y="3526028"/>
                  </a:cubicBezTo>
                  <a:lnTo>
                    <a:pt x="6962140" y="3500628"/>
                  </a:lnTo>
                  <a:lnTo>
                    <a:pt x="6962140" y="3526028"/>
                  </a:lnTo>
                  <a:lnTo>
                    <a:pt x="82550" y="3526028"/>
                  </a:lnTo>
                  <a:lnTo>
                    <a:pt x="82550" y="3500628"/>
                  </a:lnTo>
                  <a:lnTo>
                    <a:pt x="82550" y="3526028"/>
                  </a:lnTo>
                  <a:cubicBezTo>
                    <a:pt x="37084" y="3526028"/>
                    <a:pt x="0" y="3489452"/>
                    <a:pt x="0" y="3443859"/>
                  </a:cubicBezTo>
                  <a:lnTo>
                    <a:pt x="0" y="82169"/>
                  </a:lnTo>
                  <a:lnTo>
                    <a:pt x="25400" y="82169"/>
                  </a:lnTo>
                  <a:lnTo>
                    <a:pt x="0" y="82169"/>
                  </a:lnTo>
                  <a:moveTo>
                    <a:pt x="50800" y="82169"/>
                  </a:moveTo>
                  <a:lnTo>
                    <a:pt x="50800" y="3443859"/>
                  </a:lnTo>
                  <a:lnTo>
                    <a:pt x="25400" y="3443859"/>
                  </a:lnTo>
                  <a:lnTo>
                    <a:pt x="50800" y="3443859"/>
                  </a:lnTo>
                  <a:cubicBezTo>
                    <a:pt x="50800" y="3461004"/>
                    <a:pt x="64770" y="3475228"/>
                    <a:pt x="82550" y="3475228"/>
                  </a:cubicBezTo>
                  <a:lnTo>
                    <a:pt x="6962140" y="3475228"/>
                  </a:lnTo>
                  <a:cubicBezTo>
                    <a:pt x="6979793" y="3475228"/>
                    <a:pt x="6993890" y="3461004"/>
                    <a:pt x="6993890" y="3443859"/>
                  </a:cubicBezTo>
                  <a:lnTo>
                    <a:pt x="6993890" y="82169"/>
                  </a:lnTo>
                  <a:cubicBezTo>
                    <a:pt x="6993890" y="65024"/>
                    <a:pt x="6979920" y="50800"/>
                    <a:pt x="6962140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169"/>
                  </a:cubicBezTo>
                  <a:close/>
                </a:path>
              </a:pathLst>
            </a:custGeom>
            <a:solidFill>
              <a:srgbClr val="C8CAC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92238" y="4953000"/>
            <a:ext cx="152400" cy="2606428"/>
            <a:chOff x="0" y="0"/>
            <a:chExt cx="203200" cy="34752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200" cy="3475355"/>
            </a:xfrm>
            <a:custGeom>
              <a:avLst/>
              <a:gdLst/>
              <a:ahLst/>
              <a:cxnLst/>
              <a:rect l="l" t="t" r="r" b="b"/>
              <a:pathLst>
                <a:path w="203200" h="3475355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18586"/>
                  </a:lnTo>
                  <a:cubicBezTo>
                    <a:pt x="203200" y="3449955"/>
                    <a:pt x="177800" y="3475355"/>
                    <a:pt x="146431" y="3475355"/>
                  </a:cubicBezTo>
                  <a:lnTo>
                    <a:pt x="56769" y="3475355"/>
                  </a:lnTo>
                  <a:cubicBezTo>
                    <a:pt x="25400" y="3475355"/>
                    <a:pt x="0" y="3449955"/>
                    <a:pt x="0" y="3418586"/>
                  </a:cubicBezTo>
                  <a:close/>
                </a:path>
              </a:pathLst>
            </a:custGeom>
            <a:solidFill>
              <a:srgbClr val="C8CAC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66255" y="5246043"/>
            <a:ext cx="44498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Algorithms = Speed + Security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6255" y="6216254"/>
            <a:ext cx="4449812" cy="97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foundation of reliable financial software.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02152" y="4933950"/>
            <a:ext cx="5283547" cy="2644528"/>
            <a:chOff x="0" y="0"/>
            <a:chExt cx="7044730" cy="3526037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6993890" cy="3475228"/>
            </a:xfrm>
            <a:custGeom>
              <a:avLst/>
              <a:gdLst/>
              <a:ahLst/>
              <a:cxnLst/>
              <a:rect l="l" t="t" r="r" b="b"/>
              <a:pathLst>
                <a:path w="6993890" h="3475228">
                  <a:moveTo>
                    <a:pt x="0" y="56769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6936740" y="0"/>
                  </a:lnTo>
                  <a:cubicBezTo>
                    <a:pt x="6968236" y="0"/>
                    <a:pt x="6993890" y="25400"/>
                    <a:pt x="6993890" y="56769"/>
                  </a:cubicBezTo>
                  <a:lnTo>
                    <a:pt x="6993890" y="3418459"/>
                  </a:lnTo>
                  <a:cubicBezTo>
                    <a:pt x="6993890" y="3449828"/>
                    <a:pt x="6968363" y="3475228"/>
                    <a:pt x="6936740" y="3475228"/>
                  </a:cubicBezTo>
                  <a:lnTo>
                    <a:pt x="57150" y="3475228"/>
                  </a:lnTo>
                  <a:cubicBezTo>
                    <a:pt x="25654" y="3475228"/>
                    <a:pt x="0" y="3449828"/>
                    <a:pt x="0" y="3418459"/>
                  </a:cubicBezTo>
                  <a:close/>
                </a:path>
              </a:pathLst>
            </a:custGeom>
            <a:solidFill>
              <a:srgbClr val="DBDCD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044690" cy="3526028"/>
            </a:xfrm>
            <a:custGeom>
              <a:avLst/>
              <a:gdLst/>
              <a:ahLst/>
              <a:cxnLst/>
              <a:rect l="l" t="t" r="r" b="b"/>
              <a:pathLst>
                <a:path w="7044690" h="3526028">
                  <a:moveTo>
                    <a:pt x="0" y="82169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6962140" y="0"/>
                  </a:lnTo>
                  <a:lnTo>
                    <a:pt x="6962140" y="25400"/>
                  </a:lnTo>
                  <a:lnTo>
                    <a:pt x="6962140" y="0"/>
                  </a:lnTo>
                  <a:cubicBezTo>
                    <a:pt x="7007606" y="0"/>
                    <a:pt x="7044690" y="36576"/>
                    <a:pt x="7044690" y="82169"/>
                  </a:cubicBezTo>
                  <a:lnTo>
                    <a:pt x="7019290" y="82169"/>
                  </a:lnTo>
                  <a:lnTo>
                    <a:pt x="7044690" y="82169"/>
                  </a:lnTo>
                  <a:lnTo>
                    <a:pt x="7044690" y="3443859"/>
                  </a:lnTo>
                  <a:lnTo>
                    <a:pt x="7019290" y="3443859"/>
                  </a:lnTo>
                  <a:lnTo>
                    <a:pt x="7044690" y="3443859"/>
                  </a:lnTo>
                  <a:cubicBezTo>
                    <a:pt x="7044690" y="3489325"/>
                    <a:pt x="7007606" y="3526028"/>
                    <a:pt x="6962140" y="3526028"/>
                  </a:cubicBezTo>
                  <a:lnTo>
                    <a:pt x="6962140" y="3500628"/>
                  </a:lnTo>
                  <a:lnTo>
                    <a:pt x="6962140" y="3526028"/>
                  </a:lnTo>
                  <a:lnTo>
                    <a:pt x="82550" y="3526028"/>
                  </a:lnTo>
                  <a:lnTo>
                    <a:pt x="82550" y="3500628"/>
                  </a:lnTo>
                  <a:lnTo>
                    <a:pt x="82550" y="3526028"/>
                  </a:lnTo>
                  <a:cubicBezTo>
                    <a:pt x="37084" y="3526028"/>
                    <a:pt x="0" y="3489452"/>
                    <a:pt x="0" y="3443859"/>
                  </a:cubicBezTo>
                  <a:lnTo>
                    <a:pt x="0" y="82169"/>
                  </a:lnTo>
                  <a:lnTo>
                    <a:pt x="25400" y="82169"/>
                  </a:lnTo>
                  <a:lnTo>
                    <a:pt x="0" y="82169"/>
                  </a:lnTo>
                  <a:moveTo>
                    <a:pt x="50800" y="82169"/>
                  </a:moveTo>
                  <a:lnTo>
                    <a:pt x="50800" y="3443859"/>
                  </a:lnTo>
                  <a:lnTo>
                    <a:pt x="25400" y="3443859"/>
                  </a:lnTo>
                  <a:lnTo>
                    <a:pt x="50800" y="3443859"/>
                  </a:lnTo>
                  <a:cubicBezTo>
                    <a:pt x="50800" y="3461004"/>
                    <a:pt x="64770" y="3475228"/>
                    <a:pt x="82550" y="3475228"/>
                  </a:cubicBezTo>
                  <a:lnTo>
                    <a:pt x="6962140" y="3475228"/>
                  </a:lnTo>
                  <a:cubicBezTo>
                    <a:pt x="6979793" y="3475228"/>
                    <a:pt x="6993890" y="3461004"/>
                    <a:pt x="6993890" y="3443859"/>
                  </a:cubicBezTo>
                  <a:lnTo>
                    <a:pt x="6993890" y="82169"/>
                  </a:lnTo>
                  <a:cubicBezTo>
                    <a:pt x="6993890" y="65024"/>
                    <a:pt x="6979920" y="50800"/>
                    <a:pt x="6962140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169"/>
                  </a:cubicBezTo>
                  <a:close/>
                </a:path>
              </a:pathLst>
            </a:custGeom>
            <a:solidFill>
              <a:srgbClr val="C8CAC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521202" y="4953000"/>
            <a:ext cx="152400" cy="2606428"/>
            <a:chOff x="0" y="0"/>
            <a:chExt cx="203200" cy="34752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3475355"/>
            </a:xfrm>
            <a:custGeom>
              <a:avLst/>
              <a:gdLst/>
              <a:ahLst/>
              <a:cxnLst/>
              <a:rect l="l" t="t" r="r" b="b"/>
              <a:pathLst>
                <a:path w="203200" h="3475355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18586"/>
                  </a:lnTo>
                  <a:cubicBezTo>
                    <a:pt x="203200" y="3449955"/>
                    <a:pt x="177800" y="3475355"/>
                    <a:pt x="146431" y="3475355"/>
                  </a:cubicBezTo>
                  <a:lnTo>
                    <a:pt x="56769" y="3475355"/>
                  </a:lnTo>
                  <a:cubicBezTo>
                    <a:pt x="25400" y="3475355"/>
                    <a:pt x="0" y="3449955"/>
                    <a:pt x="0" y="3418586"/>
                  </a:cubicBezTo>
                  <a:close/>
                </a:path>
              </a:pathLst>
            </a:custGeom>
            <a:solidFill>
              <a:srgbClr val="C8CAC1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995220" y="5246043"/>
            <a:ext cx="4449812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Real-World Relevance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95220" y="6216254"/>
            <a:ext cx="4449812" cy="97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Direct application to modern banking challenges.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31116" y="4933950"/>
            <a:ext cx="5283547" cy="2644528"/>
            <a:chOff x="0" y="0"/>
            <a:chExt cx="7044730" cy="3526037"/>
          </a:xfrm>
        </p:grpSpPr>
        <p:sp>
          <p:nvSpPr>
            <p:cNvPr id="23" name="Freeform 23"/>
            <p:cNvSpPr/>
            <p:nvPr/>
          </p:nvSpPr>
          <p:spPr>
            <a:xfrm>
              <a:off x="25400" y="25400"/>
              <a:ext cx="6993890" cy="3475228"/>
            </a:xfrm>
            <a:custGeom>
              <a:avLst/>
              <a:gdLst/>
              <a:ahLst/>
              <a:cxnLst/>
              <a:rect l="l" t="t" r="r" b="b"/>
              <a:pathLst>
                <a:path w="6993890" h="3475228">
                  <a:moveTo>
                    <a:pt x="0" y="56769"/>
                  </a:moveTo>
                  <a:cubicBezTo>
                    <a:pt x="0" y="25400"/>
                    <a:pt x="25527" y="0"/>
                    <a:pt x="57150" y="0"/>
                  </a:cubicBezTo>
                  <a:lnTo>
                    <a:pt x="6936740" y="0"/>
                  </a:lnTo>
                  <a:cubicBezTo>
                    <a:pt x="6968236" y="0"/>
                    <a:pt x="6993890" y="25400"/>
                    <a:pt x="6993890" y="56769"/>
                  </a:cubicBezTo>
                  <a:lnTo>
                    <a:pt x="6993890" y="3418459"/>
                  </a:lnTo>
                  <a:cubicBezTo>
                    <a:pt x="6993890" y="3449828"/>
                    <a:pt x="6968363" y="3475228"/>
                    <a:pt x="6936740" y="3475228"/>
                  </a:cubicBezTo>
                  <a:lnTo>
                    <a:pt x="57150" y="3475228"/>
                  </a:lnTo>
                  <a:cubicBezTo>
                    <a:pt x="25654" y="3475228"/>
                    <a:pt x="0" y="3449828"/>
                    <a:pt x="0" y="3418459"/>
                  </a:cubicBezTo>
                  <a:close/>
                </a:path>
              </a:pathLst>
            </a:custGeom>
            <a:solidFill>
              <a:srgbClr val="DBDCD4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044690" cy="3526028"/>
            </a:xfrm>
            <a:custGeom>
              <a:avLst/>
              <a:gdLst/>
              <a:ahLst/>
              <a:cxnLst/>
              <a:rect l="l" t="t" r="r" b="b"/>
              <a:pathLst>
                <a:path w="7044690" h="3526028">
                  <a:moveTo>
                    <a:pt x="0" y="82169"/>
                  </a:moveTo>
                  <a:cubicBezTo>
                    <a:pt x="0" y="36576"/>
                    <a:pt x="37084" y="0"/>
                    <a:pt x="82550" y="0"/>
                  </a:cubicBezTo>
                  <a:lnTo>
                    <a:pt x="6962140" y="0"/>
                  </a:lnTo>
                  <a:lnTo>
                    <a:pt x="6962140" y="25400"/>
                  </a:lnTo>
                  <a:lnTo>
                    <a:pt x="6962140" y="0"/>
                  </a:lnTo>
                  <a:cubicBezTo>
                    <a:pt x="7007606" y="0"/>
                    <a:pt x="7044690" y="36576"/>
                    <a:pt x="7044690" y="82169"/>
                  </a:cubicBezTo>
                  <a:lnTo>
                    <a:pt x="7019290" y="82169"/>
                  </a:lnTo>
                  <a:lnTo>
                    <a:pt x="7044690" y="82169"/>
                  </a:lnTo>
                  <a:lnTo>
                    <a:pt x="7044690" y="3443859"/>
                  </a:lnTo>
                  <a:lnTo>
                    <a:pt x="7019290" y="3443859"/>
                  </a:lnTo>
                  <a:lnTo>
                    <a:pt x="7044690" y="3443859"/>
                  </a:lnTo>
                  <a:cubicBezTo>
                    <a:pt x="7044690" y="3489325"/>
                    <a:pt x="7007606" y="3526028"/>
                    <a:pt x="6962140" y="3526028"/>
                  </a:cubicBezTo>
                  <a:lnTo>
                    <a:pt x="6962140" y="3500628"/>
                  </a:lnTo>
                  <a:lnTo>
                    <a:pt x="6962140" y="3526028"/>
                  </a:lnTo>
                  <a:lnTo>
                    <a:pt x="82550" y="3526028"/>
                  </a:lnTo>
                  <a:lnTo>
                    <a:pt x="82550" y="3500628"/>
                  </a:lnTo>
                  <a:lnTo>
                    <a:pt x="82550" y="3526028"/>
                  </a:lnTo>
                  <a:cubicBezTo>
                    <a:pt x="37084" y="3526028"/>
                    <a:pt x="0" y="3489452"/>
                    <a:pt x="0" y="3443859"/>
                  </a:cubicBezTo>
                  <a:lnTo>
                    <a:pt x="0" y="82169"/>
                  </a:lnTo>
                  <a:lnTo>
                    <a:pt x="25400" y="82169"/>
                  </a:lnTo>
                  <a:lnTo>
                    <a:pt x="0" y="82169"/>
                  </a:lnTo>
                  <a:moveTo>
                    <a:pt x="50800" y="82169"/>
                  </a:moveTo>
                  <a:lnTo>
                    <a:pt x="50800" y="3443859"/>
                  </a:lnTo>
                  <a:lnTo>
                    <a:pt x="25400" y="3443859"/>
                  </a:lnTo>
                  <a:lnTo>
                    <a:pt x="50800" y="3443859"/>
                  </a:lnTo>
                  <a:cubicBezTo>
                    <a:pt x="50800" y="3461004"/>
                    <a:pt x="64770" y="3475228"/>
                    <a:pt x="82550" y="3475228"/>
                  </a:cubicBezTo>
                  <a:lnTo>
                    <a:pt x="6962140" y="3475228"/>
                  </a:lnTo>
                  <a:cubicBezTo>
                    <a:pt x="6979793" y="3475228"/>
                    <a:pt x="6993890" y="3461004"/>
                    <a:pt x="6993890" y="3443859"/>
                  </a:cubicBezTo>
                  <a:lnTo>
                    <a:pt x="6993890" y="82169"/>
                  </a:lnTo>
                  <a:cubicBezTo>
                    <a:pt x="6993890" y="65024"/>
                    <a:pt x="6979920" y="50800"/>
                    <a:pt x="6962140" y="50800"/>
                  </a:cubicBezTo>
                  <a:lnTo>
                    <a:pt x="82550" y="50800"/>
                  </a:lnTo>
                  <a:lnTo>
                    <a:pt x="82550" y="25400"/>
                  </a:lnTo>
                  <a:lnTo>
                    <a:pt x="82550" y="50800"/>
                  </a:lnTo>
                  <a:cubicBezTo>
                    <a:pt x="64770" y="50800"/>
                    <a:pt x="50800" y="65024"/>
                    <a:pt x="50800" y="82169"/>
                  </a:cubicBezTo>
                  <a:close/>
                </a:path>
              </a:pathLst>
            </a:custGeom>
            <a:solidFill>
              <a:srgbClr val="C8CAC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050166" y="4953000"/>
            <a:ext cx="152400" cy="2606428"/>
            <a:chOff x="0" y="0"/>
            <a:chExt cx="203200" cy="34752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3200" cy="3475355"/>
            </a:xfrm>
            <a:custGeom>
              <a:avLst/>
              <a:gdLst/>
              <a:ahLst/>
              <a:cxnLst/>
              <a:rect l="l" t="t" r="r" b="b"/>
              <a:pathLst>
                <a:path w="203200" h="3475355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18586"/>
                  </a:lnTo>
                  <a:cubicBezTo>
                    <a:pt x="203200" y="3449955"/>
                    <a:pt x="177800" y="3475355"/>
                    <a:pt x="146431" y="3475355"/>
                  </a:cubicBezTo>
                  <a:lnTo>
                    <a:pt x="56769" y="3475355"/>
                  </a:lnTo>
                  <a:cubicBezTo>
                    <a:pt x="25400" y="3475355"/>
                    <a:pt x="0" y="3449955"/>
                    <a:pt x="0" y="3418586"/>
                  </a:cubicBezTo>
                  <a:close/>
                </a:path>
              </a:pathLst>
            </a:custGeom>
            <a:solidFill>
              <a:srgbClr val="C8CAC1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524185" y="5246043"/>
            <a:ext cx="44498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Practical Coding Experience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24185" y="6216254"/>
            <a:ext cx="4449812" cy="97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Valuable hands-on development skills gained.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D0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E1E1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4016425"/>
            <a:ext cx="9445526" cy="129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7687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645349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402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Arimo Bold</vt:lpstr>
      <vt:lpstr>Calibri</vt:lpstr>
      <vt:lpstr>Roboto 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Algorithmic-Design-and-Optimization-in-a-Bank-Management-System (1).pptx</dc:title>
  <cp:lastModifiedBy>NIZAM UDDIN</cp:lastModifiedBy>
  <cp:revision>2</cp:revision>
  <dcterms:created xsi:type="dcterms:W3CDTF">2006-08-16T00:00:00Z</dcterms:created>
  <dcterms:modified xsi:type="dcterms:W3CDTF">2025-09-03T18:34:50Z</dcterms:modified>
  <dc:identifier>DAGx8KtKjO8</dc:identifier>
</cp:coreProperties>
</file>